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7"/>
  </p:notesMasterIdLst>
  <p:sldIdLst>
    <p:sldId id="273" r:id="rId2"/>
    <p:sldId id="257" r:id="rId3"/>
    <p:sldId id="268" r:id="rId4"/>
    <p:sldId id="270" r:id="rId5"/>
    <p:sldId id="300" r:id="rId6"/>
    <p:sldId id="304" r:id="rId7"/>
    <p:sldId id="318" r:id="rId8"/>
    <p:sldId id="317" r:id="rId9"/>
    <p:sldId id="309" r:id="rId10"/>
    <p:sldId id="308" r:id="rId11"/>
    <p:sldId id="275" r:id="rId12"/>
    <p:sldId id="301" r:id="rId13"/>
    <p:sldId id="302" r:id="rId14"/>
    <p:sldId id="285" r:id="rId15"/>
    <p:sldId id="331" r:id="rId16"/>
    <p:sldId id="333" r:id="rId17"/>
    <p:sldId id="337" r:id="rId18"/>
    <p:sldId id="336" r:id="rId19"/>
    <p:sldId id="332" r:id="rId20"/>
    <p:sldId id="334" r:id="rId21"/>
    <p:sldId id="325" r:id="rId22"/>
    <p:sldId id="329" r:id="rId23"/>
    <p:sldId id="271" r:id="rId24"/>
    <p:sldId id="262" r:id="rId25"/>
    <p:sldId id="303" r:id="rId26"/>
    <p:sldId id="290" r:id="rId27"/>
    <p:sldId id="291" r:id="rId28"/>
    <p:sldId id="293" r:id="rId29"/>
    <p:sldId id="265" r:id="rId30"/>
    <p:sldId id="294" r:id="rId31"/>
    <p:sldId id="311" r:id="rId32"/>
    <p:sldId id="312" r:id="rId33"/>
    <p:sldId id="316" r:id="rId34"/>
    <p:sldId id="319" r:id="rId35"/>
    <p:sldId id="292" r:id="rId36"/>
  </p:sldIdLst>
  <p:sldSz cx="12192000" cy="6858000"/>
  <p:notesSz cx="6858000" cy="9144000"/>
  <p:embeddedFontLst>
    <p:embeddedFont>
      <p:font typeface="맑은 고딕" panose="020B0503020000020004" pitchFamily="50" charset="-127"/>
      <p:regular r:id="rId38"/>
      <p:bold r:id="rId39"/>
    </p:embeddedFont>
    <p:embeddedFont>
      <p:font typeface="나눔고딕 ExtraBold" panose="020B0600000101010101" charset="-127"/>
      <p:bold r:id="rId40"/>
    </p:embeddedFont>
    <p:embeddedFont>
      <p:font typeface="나눔바른고딕" panose="020B0600000101010101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CD484"/>
    <a:srgbClr val="15A085"/>
    <a:srgbClr val="F39C12"/>
    <a:srgbClr val="FF0066"/>
    <a:srgbClr val="FF33CC"/>
    <a:srgbClr val="FF66FF"/>
    <a:srgbClr val="586776"/>
    <a:srgbClr val="00B050"/>
    <a:srgbClr val="C03A2C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60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444" y="44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2D5B2-DCFC-4CA2-B31A-7595A129E65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8139B-7428-46ED-AD26-FC9AA4F52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9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6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4248" y="2836957"/>
            <a:ext cx="5487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기계공학입문설계</a:t>
            </a:r>
            <a:endParaRPr lang="en-US" altLang="ko-KR" sz="2000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</a:t>
            </a:r>
            <a:r>
              <a:rPr lang="ko-KR" altLang="en-US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거치대</a:t>
            </a:r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제작</a:t>
            </a:r>
            <a:endParaRPr lang="ko-KR" altLang="en-US" sz="2800" b="1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08572" y="4931229"/>
            <a:ext cx="2906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2012039104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강</a:t>
            </a:r>
            <a:r>
              <a:rPr lang="ko-KR" altLang="en-US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2012039234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김  세  호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2013045300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 구  열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2013045311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 진  수</a:t>
            </a:r>
          </a:p>
        </p:txBody>
      </p:sp>
      <p:pic>
        <p:nvPicPr>
          <p:cNvPr id="2054" name="Picture 6" descr="C:\Users\Administrator\Desktop\낭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8467">
            <a:off x="6988175" y="2699458"/>
            <a:ext cx="936625" cy="968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27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653022" y="1828800"/>
            <a:ext cx="7083707" cy="1693873"/>
          </a:xfrm>
          <a:prstGeom prst="roundRect">
            <a:avLst/>
          </a:prstGeom>
          <a:solidFill>
            <a:srgbClr val="80B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745481" y="1871988"/>
            <a:ext cx="68642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집중하중이 가해지는 점 부근의 응력은 부재에 분포되는 평균응력보다 훨씬 크다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구조물에서 부재내부에 구멍 또는 횡단면의 급격한 변화로 불연속부분이 있을 때에는 국부적으로 축소단면 부분에 응력이 증가한다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이와 같이 부재의 임계단면에서 전달되는 응력이 평균값보다 높아지는 현상을 말한다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67236" y="11106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150" normalizeH="0" baseline="0" noProof="0" dirty="0">
                <a:ln>
                  <a:noFill/>
                </a:ln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응력집중</a:t>
            </a: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4102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807" y="1257020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Administrator\Desktop\031516_0456_13 사본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31" y="1630128"/>
            <a:ext cx="4209361" cy="5130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Administrator\Desktop\응력집중계수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453" y="3792836"/>
            <a:ext cx="7232594" cy="2377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970711" y="508919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</a:t>
            </a:r>
            <a:r>
              <a:rPr lang="en-US" altLang="ko-KR" sz="3200" kern="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principle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4108" y="409694"/>
            <a:ext cx="684000" cy="684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653022" y="1093694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거치대 관련 이론</a:t>
            </a:r>
          </a:p>
        </p:txBody>
      </p:sp>
    </p:spTree>
    <p:extLst>
      <p:ext uri="{BB962C8B-B14F-4D97-AF65-F5344CB8AC3E}">
        <p14:creationId xmlns:p14="http://schemas.microsoft.com/office/powerpoint/2010/main" val="251456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11763" y="1870899"/>
            <a:ext cx="5281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change log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5894627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00" y="1870899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change log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6" name="그림 25" descr="EMB00003f38649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1848498"/>
            <a:ext cx="6400801" cy="4012164"/>
          </a:xfrm>
          <a:prstGeom prst="rect">
            <a:avLst/>
          </a:prstGeom>
          <a:noFill/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6" y="670155"/>
            <a:ext cx="589393" cy="589393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7669236" y="2414971"/>
            <a:ext cx="3390650" cy="37943"/>
          </a:xfrm>
          <a:prstGeom prst="line">
            <a:avLst/>
          </a:prstGeom>
          <a:ln w="254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08736" y="2010243"/>
            <a:ext cx="19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첫번째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8736" y="2520935"/>
            <a:ext cx="3390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레일형 마우스패드 거치대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 조절이 가능한 다리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경첩을 이용한 각도 조절 판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92354" y="3023134"/>
            <a:ext cx="1738365" cy="166289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784772" y="4045690"/>
            <a:ext cx="8844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949001" y="4592097"/>
            <a:ext cx="1617785" cy="140676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 flipV="1">
            <a:off x="5747657" y="5506497"/>
            <a:ext cx="844062" cy="100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23289" y="3896758"/>
            <a:ext cx="1969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레일형 마우스 패드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23997" y="5347269"/>
            <a:ext cx="1969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높이조절 다리</a:t>
            </a:r>
          </a:p>
        </p:txBody>
      </p:sp>
      <p:sp>
        <p:nvSpPr>
          <p:cNvPr id="56" name="타원 55"/>
          <p:cNvSpPr/>
          <p:nvPr/>
        </p:nvSpPr>
        <p:spPr>
          <a:xfrm>
            <a:off x="1443051" y="3639796"/>
            <a:ext cx="871417" cy="81178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1264970" y="3259599"/>
            <a:ext cx="332718" cy="3801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94020" y="2900224"/>
            <a:ext cx="1969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경첩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높은 재료 가격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및 </a:t>
            </a: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구현 가능한 기술력 부족</a:t>
            </a:r>
            <a:endParaRPr kumimoji="0" lang="en-US" altLang="ko-KR" sz="4000" b="1" i="0" u="sng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무게 제한</a:t>
            </a:r>
            <a:r>
              <a:rPr kumimoji="0" lang="en-US" altLang="ko-KR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(2kg</a:t>
            </a:r>
            <a:r>
              <a:rPr kumimoji="0" lang="en-US" altLang="ko-KR" sz="3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49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change log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6" y="670155"/>
            <a:ext cx="589393" cy="589393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7669236" y="2414971"/>
            <a:ext cx="3390650" cy="37943"/>
          </a:xfrm>
          <a:prstGeom prst="line">
            <a:avLst/>
          </a:prstGeom>
          <a:ln w="254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08736" y="2010243"/>
            <a:ext cx="19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69236" y="2582426"/>
            <a:ext cx="3082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레일형 마우스 패드 거치대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방열을 위한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지지판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각도조절이 가능한 본판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높이조절이 가능한 다리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06813" y="1517103"/>
            <a:ext cx="5404519" cy="5004962"/>
            <a:chOff x="672441" y="1376426"/>
            <a:chExt cx="4957137" cy="5004962"/>
          </a:xfrm>
        </p:grpSpPr>
        <p:pic>
          <p:nvPicPr>
            <p:cNvPr id="12" name="그림 11" descr="EMB00003f38649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578" y="1376426"/>
              <a:ext cx="2412000" cy="241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 descr="EMB00003f38649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441" y="1376426"/>
              <a:ext cx="2412000" cy="241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그림 12" descr="EMB00003f386499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441" y="3969388"/>
              <a:ext cx="2412000" cy="241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그림 13" descr="EMB00003f38649a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578" y="3969388"/>
              <a:ext cx="2412000" cy="241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직사각형 15"/>
          <p:cNvSpPr/>
          <p:nvPr/>
        </p:nvSpPr>
        <p:spPr>
          <a:xfrm>
            <a:off x="-100483" y="-180870"/>
            <a:ext cx="12423656" cy="713433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재료선정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가능한 기술력 부족</a:t>
            </a:r>
            <a:endParaRPr kumimoji="0" lang="en-US" altLang="ko-KR" sz="4000" b="1" i="0" u="sng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제한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85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change log</a:t>
            </a:r>
            <a:endParaRPr lang="ko-KR" altLang="en-US" sz="3200" spc="-15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6" y="670155"/>
            <a:ext cx="589393" cy="589393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7669236" y="2414971"/>
            <a:ext cx="3390650" cy="37943"/>
          </a:xfrm>
          <a:prstGeom prst="line">
            <a:avLst/>
          </a:prstGeom>
          <a:ln w="254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08736" y="2010243"/>
            <a:ext cx="19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세번째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69236" y="2582426"/>
            <a:ext cx="3082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각도조절이 가능한 본판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방열을 위한 </a:t>
            </a:r>
            <a:r>
              <a:rPr lang="ko-KR" altLang="en-US" sz="14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지지판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오픈형 서류함</a:t>
            </a:r>
            <a:endParaRPr lang="en-US" altLang="ko-KR" sz="14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940405" y="1424016"/>
            <a:ext cx="5779202" cy="5024026"/>
            <a:chOff x="671840" y="1454504"/>
            <a:chExt cx="5109311" cy="5024026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2441" y="1456615"/>
              <a:ext cx="2412000" cy="2412000"/>
            </a:xfrm>
            <a:prstGeom prst="rect">
              <a:avLst/>
            </a:prstGeom>
          </p:spPr>
        </p:pic>
        <p:pic>
          <p:nvPicPr>
            <p:cNvPr id="17" name="그림 16" descr="C:\Users\patri\AppData\Local\Microsoft\Windows\INetCacheContent.Word\지지대판 1.png"/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9151" y="1454504"/>
              <a:ext cx="2412000" cy="2412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Picture 2" descr="KakaoTalk_20161126_150900838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1840" y="4066924"/>
              <a:ext cx="2412000" cy="241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3" descr="KakaoTalk_20161126_151042408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9151" y="4066924"/>
              <a:ext cx="2412000" cy="2411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18214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/>
          <a:stretch/>
        </p:blipFill>
        <p:spPr>
          <a:xfrm>
            <a:off x="0" y="-166254"/>
            <a:ext cx="12192000" cy="7024254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3719945" y="3054926"/>
            <a:ext cx="6681355" cy="3256974"/>
            <a:chOff x="3719945" y="3054926"/>
            <a:chExt cx="6681355" cy="3256974"/>
          </a:xfrm>
        </p:grpSpPr>
        <p:grpSp>
          <p:nvGrpSpPr>
            <p:cNvPr id="6" name="그룹 5"/>
            <p:cNvGrpSpPr/>
            <p:nvPr/>
          </p:nvGrpSpPr>
          <p:grpSpPr>
            <a:xfrm>
              <a:off x="3719945" y="3054926"/>
              <a:ext cx="6681355" cy="2216439"/>
              <a:chOff x="3719945" y="3054926"/>
              <a:chExt cx="6681355" cy="2216439"/>
            </a:xfrm>
          </p:grpSpPr>
          <p:sp>
            <p:nvSpPr>
              <p:cNvPr id="7" name="직사각형 6"/>
              <p:cNvSpPr/>
              <p:nvPr/>
            </p:nvSpPr>
            <p:spPr>
              <a:xfrm>
                <a:off x="3719945" y="3054926"/>
                <a:ext cx="6681355" cy="987138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cxnSp>
            <p:nvCxnSpPr>
              <p:cNvPr id="8" name="직선 화살표 연결선 7"/>
              <p:cNvCxnSpPr/>
              <p:nvPr/>
            </p:nvCxnSpPr>
            <p:spPr>
              <a:xfrm flipH="1" flipV="1">
                <a:off x="8282183" y="4088825"/>
                <a:ext cx="30544" cy="118254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TextBox 9"/>
            <p:cNvSpPr txBox="1"/>
            <p:nvPr/>
          </p:nvSpPr>
          <p:spPr>
            <a:xfrm>
              <a:off x="7471064" y="5542459"/>
              <a:ext cx="2379518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받침대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944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13227" cy="695151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047010" y="596056"/>
            <a:ext cx="8790708" cy="6261944"/>
            <a:chOff x="4249882" y="3054926"/>
            <a:chExt cx="8790708" cy="6261944"/>
          </a:xfrm>
        </p:grpSpPr>
        <p:sp>
          <p:nvSpPr>
            <p:cNvPr id="6" name="직사각형 5"/>
            <p:cNvSpPr/>
            <p:nvPr/>
          </p:nvSpPr>
          <p:spPr>
            <a:xfrm>
              <a:off x="4249882" y="3054926"/>
              <a:ext cx="8790708" cy="43110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 flipV="1">
              <a:off x="6841939" y="7482062"/>
              <a:ext cx="9762" cy="96175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5975402" y="8547429"/>
              <a:ext cx="321016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각도고정판</a:t>
              </a:r>
              <a:endPara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530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3518"/>
            <a:ext cx="12313227" cy="6951518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3075709" y="5216622"/>
            <a:ext cx="7917872" cy="1568141"/>
            <a:chOff x="6880170" y="3729673"/>
            <a:chExt cx="52744260" cy="4678314"/>
          </a:xfrm>
        </p:grpSpPr>
        <p:sp>
          <p:nvSpPr>
            <p:cNvPr id="6" name="직사각형 5"/>
            <p:cNvSpPr/>
            <p:nvPr/>
          </p:nvSpPr>
          <p:spPr>
            <a:xfrm>
              <a:off x="6880170" y="3729673"/>
              <a:ext cx="52744260" cy="201549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 rot="10800000" flipH="1" flipV="1">
              <a:off x="34267507" y="6112475"/>
              <a:ext cx="17996728" cy="2295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 err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미송합판</a:t>
              </a:r>
              <a:endPara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5192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0"/>
          <a:stretch/>
        </p:blipFill>
        <p:spPr>
          <a:xfrm>
            <a:off x="0" y="-166254"/>
            <a:ext cx="12192000" cy="702425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680855" y="4990451"/>
            <a:ext cx="4859481" cy="1445022"/>
            <a:chOff x="4249882" y="3054926"/>
            <a:chExt cx="32371037" cy="4311007"/>
          </a:xfrm>
        </p:grpSpPr>
        <p:sp>
          <p:nvSpPr>
            <p:cNvPr id="6" name="직사각형 5"/>
            <p:cNvSpPr/>
            <p:nvPr/>
          </p:nvSpPr>
          <p:spPr>
            <a:xfrm>
              <a:off x="4249882" y="3054926"/>
              <a:ext cx="8790708" cy="431100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7" name="직선 화살표 연결선 6"/>
            <p:cNvCxnSpPr/>
            <p:nvPr/>
          </p:nvCxnSpPr>
          <p:spPr>
            <a:xfrm flipH="1" flipV="1">
              <a:off x="13871209" y="6182804"/>
              <a:ext cx="4752989" cy="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 rot="10800000" flipH="1" flipV="1">
              <a:off x="18624191" y="5070421"/>
              <a:ext cx="17996728" cy="2295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 err="1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거치대다리</a:t>
              </a:r>
              <a:endParaRPr lang="ko-KR" altLang="en-US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243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3" descr="KakaoTalk_20161126_1510424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00" y="0"/>
            <a:ext cx="12306300" cy="6951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838200" y="290945"/>
            <a:ext cx="10934700" cy="43745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rot="10800000" flipH="1" flipV="1">
            <a:off x="7405255" y="5039076"/>
            <a:ext cx="2701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상판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648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331960" y="227670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1.Hardware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31959" y="273602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principles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31958" y="319753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change log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31962" y="411836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Production process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352662" y="5422266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Reference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441" y="1396963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Table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5939835" y="1996751"/>
            <a:ext cx="41392" cy="4338735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705117" y="2535736"/>
            <a:ext cx="717259" cy="946760"/>
            <a:chOff x="2557290" y="3247324"/>
            <a:chExt cx="2098675" cy="2770187"/>
          </a:xfrm>
          <a:solidFill>
            <a:schemeClr val="bg1">
              <a:lumMod val="6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52662" y="584405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31960" y="181208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Introduction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31961" y="457717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Materials &amp; Prices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52663" y="500047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31958" y="3621282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parameter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2" descr="KakaoTalk_20161126_15090083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4" y="0"/>
            <a:ext cx="12191999" cy="7003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타원 4"/>
          <p:cNvSpPr/>
          <p:nvPr/>
        </p:nvSpPr>
        <p:spPr>
          <a:xfrm>
            <a:off x="10048008" y="529937"/>
            <a:ext cx="1101437" cy="41459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8063345" y="2701636"/>
            <a:ext cx="1724891" cy="5195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 rot="10800000" flipH="1" flipV="1">
            <a:off x="5145233" y="2368870"/>
            <a:ext cx="49876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 </a:t>
            </a:r>
            <a:r>
              <a:rPr lang="ko-KR" altLang="en-US" sz="4400" b="1" dirty="0" err="1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조절쇠</a:t>
            </a:r>
            <a:endParaRPr lang="ko-KR" altLang="en-US" b="1" dirty="0">
              <a:solidFill>
                <a:srgbClr val="FF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12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63373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parameter 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5962360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33" y="1849540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85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</a:t>
            </a:r>
            <a:r>
              <a:rPr lang="en-US" altLang="ko-KR" sz="3200" kern="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3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441" y="1551238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4270669" y="1254930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matrix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404" y="561029"/>
            <a:ext cx="684000" cy="68400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427411"/>
              </p:ext>
            </p:extLst>
          </p:nvPr>
        </p:nvGraphicFramePr>
        <p:xfrm>
          <a:off x="964485" y="1843281"/>
          <a:ext cx="10922713" cy="461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7108">
                  <a:extLst>
                    <a:ext uri="{9D8B030D-6E8A-4147-A177-3AD203B41FA5}">
                      <a16:colId xmlns:a16="http://schemas.microsoft.com/office/drawing/2014/main" xmlns="" val="3150508307"/>
                    </a:ext>
                  </a:extLst>
                </a:gridCol>
                <a:gridCol w="694417">
                  <a:extLst>
                    <a:ext uri="{9D8B030D-6E8A-4147-A177-3AD203B41FA5}">
                      <a16:colId xmlns:a16="http://schemas.microsoft.com/office/drawing/2014/main" xmlns="" val="2165383498"/>
                    </a:ext>
                  </a:extLst>
                </a:gridCol>
                <a:gridCol w="717631">
                  <a:extLst>
                    <a:ext uri="{9D8B030D-6E8A-4147-A177-3AD203B41FA5}">
                      <a16:colId xmlns:a16="http://schemas.microsoft.com/office/drawing/2014/main" xmlns="" val="2450975102"/>
                    </a:ext>
                  </a:extLst>
                </a:gridCol>
                <a:gridCol w="752354">
                  <a:extLst>
                    <a:ext uri="{9D8B030D-6E8A-4147-A177-3AD203B41FA5}">
                      <a16:colId xmlns:a16="http://schemas.microsoft.com/office/drawing/2014/main" xmlns="" val="1873631694"/>
                    </a:ext>
                  </a:extLst>
                </a:gridCol>
                <a:gridCol w="706056">
                  <a:extLst>
                    <a:ext uri="{9D8B030D-6E8A-4147-A177-3AD203B41FA5}">
                      <a16:colId xmlns:a16="http://schemas.microsoft.com/office/drawing/2014/main" xmlns="" val="3769815992"/>
                    </a:ext>
                  </a:extLst>
                </a:gridCol>
                <a:gridCol w="729205">
                  <a:extLst>
                    <a:ext uri="{9D8B030D-6E8A-4147-A177-3AD203B41FA5}">
                      <a16:colId xmlns:a16="http://schemas.microsoft.com/office/drawing/2014/main" xmlns="" val="1748077049"/>
                    </a:ext>
                  </a:extLst>
                </a:gridCol>
                <a:gridCol w="821802">
                  <a:extLst>
                    <a:ext uri="{9D8B030D-6E8A-4147-A177-3AD203B41FA5}">
                      <a16:colId xmlns:a16="http://schemas.microsoft.com/office/drawing/2014/main" xmlns="" val="2553723032"/>
                    </a:ext>
                  </a:extLst>
                </a:gridCol>
                <a:gridCol w="3044140">
                  <a:extLst>
                    <a:ext uri="{9D8B030D-6E8A-4147-A177-3AD203B41FA5}">
                      <a16:colId xmlns:a16="http://schemas.microsoft.com/office/drawing/2014/main" xmlns="" val="935364644"/>
                    </a:ext>
                  </a:extLst>
                </a:gridCol>
              </a:tblGrid>
              <a:tr h="79574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FRs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endParaRPr lang="ko-KR" altLang="en-US" sz="28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sz="280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DPs</a:t>
                      </a:r>
                      <a:endParaRPr lang="ko-KR" altLang="en-US" sz="280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900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각도를 설정하라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각도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조절쇠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135219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각도를 고정하라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각도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조절판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31915176"/>
                  </a:ext>
                </a:extLst>
              </a:tr>
              <a:tr h="15046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고정판의 길이를 조절하라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받침대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32992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상판의 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수직항력을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늘려라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상판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85865740"/>
                  </a:ext>
                </a:extLst>
              </a:tr>
              <a:tr h="171512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전체 무게를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분산시켜라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거치대 다리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92800833"/>
                  </a:ext>
                </a:extLst>
              </a:tr>
              <a:tr h="1473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보관할 공간을 만들어라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X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O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미송합판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5662939"/>
                  </a:ext>
                </a:extLst>
              </a:tr>
              <a:tr h="16278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800" b="1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Constraints</a:t>
                      </a:r>
                      <a:endParaRPr lang="ko-KR" altLang="en-US" sz="2800" b="1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2400" b="1" i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가격 제한</a:t>
                      </a:r>
                      <a:r>
                        <a:rPr lang="en-US" altLang="ko-KR" sz="2400" b="1" i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(\</a:t>
                      </a:r>
                      <a:r>
                        <a:rPr lang="en-US" altLang="ko-KR" sz="2400" b="1" i="0" baseline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 50,000</a:t>
                      </a:r>
                      <a:r>
                        <a:rPr lang="en-US" altLang="ko-KR" sz="2400" b="1" i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)</a:t>
                      </a:r>
                      <a:endParaRPr lang="en-US" altLang="ko-KR" sz="2400" b="1" i="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2400" b="1" i="0" baseline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무게 제한</a:t>
                      </a:r>
                      <a:r>
                        <a:rPr lang="en-US" altLang="ko-KR" sz="2400" b="1" i="0" baseline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(2Kg)</a:t>
                      </a: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2400" b="1" i="0" baseline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재료의 강성</a:t>
                      </a:r>
                      <a:endParaRPr lang="en-US" altLang="ko-KR" sz="2400" b="1" i="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  <a:p>
                      <a:pPr algn="just" latinLnBrk="1">
                        <a:lnSpc>
                          <a:spcPct val="100000"/>
                        </a:lnSpc>
                      </a:pPr>
                      <a:r>
                        <a:rPr lang="ko-KR" altLang="en-US" sz="2400" b="1" i="0" baseline="0" dirty="0">
                          <a:solidFill>
                            <a:schemeClr val="bg1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기술력</a:t>
                      </a:r>
                      <a:endParaRPr lang="en-US" altLang="ko-KR" sz="2400" b="1" i="0" baseline="0" dirty="0">
                        <a:solidFill>
                          <a:schemeClr val="bg1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172037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30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11763" y="1870899"/>
            <a:ext cx="5281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Production process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5894627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89" y="1828480"/>
            <a:ext cx="687600" cy="6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Production process</a:t>
            </a:r>
            <a:endParaRPr lang="ko-KR" altLang="en-US" sz="3200" spc="-15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46782" y="2169472"/>
            <a:ext cx="10318810" cy="3098322"/>
            <a:chOff x="999144" y="1864415"/>
            <a:chExt cx="10318810" cy="3098322"/>
          </a:xfrm>
        </p:grpSpPr>
        <p:sp>
          <p:nvSpPr>
            <p:cNvPr id="47" name="TextBox 46"/>
            <p:cNvSpPr txBox="1"/>
            <p:nvPr/>
          </p:nvSpPr>
          <p:spPr>
            <a:xfrm>
              <a:off x="999144" y="1912113"/>
              <a:ext cx="23333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rgbClr val="939BA5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01</a:t>
              </a:r>
              <a:endParaRPr lang="ko-KR" altLang="en-US" sz="5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149950" y="1864415"/>
              <a:ext cx="10168004" cy="3098322"/>
              <a:chOff x="1065974" y="2638856"/>
              <a:chExt cx="10168004" cy="3098322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065974" y="3820885"/>
                <a:ext cx="2791377" cy="632361"/>
              </a:xfrm>
              <a:prstGeom prst="roundRect">
                <a:avLst/>
              </a:pr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3492824" y="3820885"/>
                <a:ext cx="2791377" cy="632361"/>
              </a:xfrm>
              <a:prstGeom prst="roundRect">
                <a:avLst/>
              </a:prstGeom>
              <a:solidFill>
                <a:srgbClr val="16A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5919674" y="3820885"/>
                <a:ext cx="2791377" cy="632361"/>
              </a:xfrm>
              <a:prstGeom prst="roundRect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8346523" y="3820885"/>
                <a:ext cx="2791377" cy="632361"/>
              </a:xfrm>
              <a:prstGeom prst="roundRect">
                <a:avLst/>
              </a:pr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" name="이등변 삼각형 3"/>
              <p:cNvSpPr/>
              <p:nvPr/>
            </p:nvSpPr>
            <p:spPr>
              <a:xfrm>
                <a:off x="1978603" y="3607129"/>
                <a:ext cx="206457" cy="213756"/>
              </a:xfrm>
              <a:prstGeom prst="triangle">
                <a:avLst/>
              </a:pr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이등변 삼각형 40"/>
              <p:cNvSpPr/>
              <p:nvPr/>
            </p:nvSpPr>
            <p:spPr>
              <a:xfrm>
                <a:off x="7108904" y="3607129"/>
                <a:ext cx="206457" cy="213756"/>
              </a:xfrm>
              <a:prstGeom prst="triangle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이등변 삼각형 41"/>
              <p:cNvSpPr/>
              <p:nvPr/>
            </p:nvSpPr>
            <p:spPr>
              <a:xfrm flipV="1">
                <a:off x="9614790" y="4453246"/>
                <a:ext cx="206457" cy="213756"/>
              </a:xfrm>
              <a:prstGeom prst="triangle">
                <a:avLst/>
              </a:pr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이등변 삼각형 42"/>
              <p:cNvSpPr/>
              <p:nvPr/>
            </p:nvSpPr>
            <p:spPr>
              <a:xfrm flipV="1">
                <a:off x="4554633" y="4453246"/>
                <a:ext cx="206457" cy="213756"/>
              </a:xfrm>
              <a:prstGeom prst="triangle">
                <a:avLst/>
              </a:prstGeom>
              <a:solidFill>
                <a:srgbClr val="16A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91198" y="4813848"/>
                <a:ext cx="23333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dirty="0">
                    <a:solidFill>
                      <a:srgbClr val="939BA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02</a:t>
                </a:r>
                <a:endParaRPr lang="ko-KR" altLang="en-US" sz="5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046047" y="2638856"/>
                <a:ext cx="23333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dirty="0">
                    <a:solidFill>
                      <a:srgbClr val="939BA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03</a:t>
                </a:r>
                <a:endParaRPr lang="ko-KR" altLang="en-US" sz="5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551355" y="4714584"/>
                <a:ext cx="23333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dirty="0">
                    <a:solidFill>
                      <a:srgbClr val="939BA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04</a:t>
                </a:r>
                <a:endParaRPr lang="ko-KR" altLang="en-US" sz="5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709858" y="3988896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재료재단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409388" y="3973726"/>
                <a:ext cx="12453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본판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785150" y="3988896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지지대판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072044" y="3973725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오픈형 서류함</a:t>
                </a: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3840" y="3767613"/>
                <a:ext cx="350942" cy="72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9628" y="3937005"/>
                <a:ext cx="652344" cy="400117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6047" y="3937005"/>
                <a:ext cx="652344" cy="400117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9377" y="3927554"/>
                <a:ext cx="564466" cy="400117"/>
              </a:xfrm>
              <a:prstGeom prst="rect">
                <a:avLst/>
              </a:prstGeom>
            </p:spPr>
          </p:pic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66" y="617716"/>
            <a:ext cx="687600" cy="6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940083" y="1254930"/>
            <a:ext cx="10082410" cy="1026870"/>
            <a:chOff x="1108034" y="1930648"/>
            <a:chExt cx="10082410" cy="1026870"/>
          </a:xfrm>
        </p:grpSpPr>
        <p:sp>
          <p:nvSpPr>
            <p:cNvPr id="30" name="Rectangle 26"/>
            <p:cNvSpPr/>
            <p:nvPr/>
          </p:nvSpPr>
          <p:spPr>
            <a:xfrm>
              <a:off x="1108034" y="1930652"/>
              <a:ext cx="1204857" cy="682401"/>
            </a:xfrm>
            <a:prstGeom prst="rect">
              <a:avLst/>
            </a:prstGeom>
            <a:solidFill>
              <a:srgbClr val="29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재료재단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1" name="Pentagon 27"/>
            <p:cNvSpPr/>
            <p:nvPr/>
          </p:nvSpPr>
          <p:spPr>
            <a:xfrm>
              <a:off x="3185272" y="2275117"/>
              <a:ext cx="8005172" cy="682401"/>
            </a:xfrm>
            <a:prstGeom prst="homePlate">
              <a:avLst>
                <a:gd name="adj" fmla="val 41466"/>
              </a:avLst>
            </a:prstGeom>
            <a:solidFill>
              <a:srgbClr val="2980B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2880" rIns="18288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삼나무 원목 및 </a:t>
              </a:r>
              <a:r>
                <a:rPr kumimoji="0" lang="ko-KR" altLang="en-US" sz="1800" b="0" i="0" u="none" strike="noStrike" kern="0" cap="none" spc="0" normalizeH="0" baseline="0" noProof="0" dirty="0" err="1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미송합판을</a:t>
              </a:r>
              <a:r>
                <a:rPr kumimoji="0" lang="ko-KR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원하는 크기로 재단한다</a:t>
              </a:r>
              <a:r>
                <a: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4" name="Parallelogram 28"/>
            <p:cNvSpPr/>
            <p:nvPr/>
          </p:nvSpPr>
          <p:spPr>
            <a:xfrm rot="16200000">
              <a:off x="2235647" y="2007893"/>
              <a:ext cx="1026869" cy="872380"/>
            </a:xfrm>
            <a:prstGeom prst="parallelogram">
              <a:avLst>
                <a:gd name="adj" fmla="val 39609"/>
              </a:avLst>
            </a:prstGeom>
            <a:solidFill>
              <a:srgbClr val="254F7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Production process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083" y="2768989"/>
            <a:ext cx="4210570" cy="35341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762" y="2768989"/>
            <a:ext cx="4227505" cy="35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7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63372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Materials &amp; Prices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5577386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32" y="1769575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Materials &amp; Prices</a:t>
            </a:r>
            <a:endParaRPr lang="ko-KR" altLang="en-US" sz="3200" spc="-15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874" y="4935255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37132" y="4267150"/>
            <a:ext cx="106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삼나무 원목</a:t>
            </a: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6223" y="1756023"/>
            <a:ext cx="2453651" cy="2403282"/>
          </a:xfrm>
          <a:prstGeom prst="ellipse">
            <a:avLst/>
          </a:prstGeom>
          <a:solidFill>
            <a:srgbClr val="5E9F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2772377" y="1725063"/>
            <a:ext cx="2453651" cy="2403282"/>
          </a:xfrm>
          <a:prstGeom prst="ellipse">
            <a:avLst/>
          </a:prstGeom>
          <a:solidFill>
            <a:srgbClr val="4FB7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634711" y="1779319"/>
            <a:ext cx="2453651" cy="2403282"/>
          </a:xfrm>
          <a:prstGeom prst="ellipse">
            <a:avLst/>
          </a:prstGeom>
          <a:solidFill>
            <a:srgbClr val="B3CB8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580677" y="1749761"/>
            <a:ext cx="2453651" cy="2403282"/>
          </a:xfrm>
          <a:prstGeom prst="ellipse">
            <a:avLst/>
          </a:prstGeom>
          <a:solidFill>
            <a:srgbClr val="F5B3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8606831" y="1761917"/>
            <a:ext cx="2453651" cy="2403282"/>
          </a:xfrm>
          <a:prstGeom prst="ellipse">
            <a:avLst/>
          </a:prstGeom>
          <a:solidFill>
            <a:srgbClr val="CF6A5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21" y="2409178"/>
            <a:ext cx="1131830" cy="1131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07" y="2420837"/>
            <a:ext cx="987297" cy="98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2" y="2271033"/>
            <a:ext cx="1311341" cy="1311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04" y="2465654"/>
            <a:ext cx="1011763" cy="101176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52" y="2237746"/>
            <a:ext cx="1353480" cy="13534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403236" y="4265304"/>
            <a:ext cx="106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미송</a:t>
            </a:r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합판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90502" y="4259629"/>
            <a:ext cx="106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 못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275684" y="4267149"/>
            <a:ext cx="1331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</a:t>
            </a:r>
            <a:r>
              <a:rPr lang="en-US" altLang="ko-KR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시트지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369339" y="4267149"/>
            <a:ext cx="106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조각칼</a:t>
            </a:r>
            <a:endParaRPr lang="ko-KR" altLang="en-US" sz="1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4164" y="5110918"/>
            <a:ext cx="9970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삼나무 원목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340*30*18(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)6EA(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340*240*18(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)2EA(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미송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합판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400*300*6.5(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)1EA(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400*300*9(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)1EA(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6,100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 못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1inch(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1.5inch(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)1SET(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 및 시트지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1SET(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시트지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1EA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3,000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시트지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)</a:t>
            </a:r>
          </a:p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조각칼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1SET(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8078875" y="5265336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V="1">
            <a:off x="7903736" y="5550107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5666148" y="5825851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5373504" y="6084344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2931476" y="6345602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736" y="504167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281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63372" y="1870899"/>
            <a:ext cx="7768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8773480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435" y="1870899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갈매기형 수장 148"/>
          <p:cNvSpPr/>
          <p:nvPr/>
        </p:nvSpPr>
        <p:spPr>
          <a:xfrm>
            <a:off x="1472358" y="1758165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70670" y="2019044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각도설정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70670" y="2332147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</a:rPr>
              <a:t>사용자의 편의를 위한 </a:t>
            </a:r>
            <a:r>
              <a:rPr lang="en-US" altLang="ko-KR" sz="1200" dirty="0">
                <a:solidFill>
                  <a:srgbClr val="929292"/>
                </a:solidFill>
              </a:rPr>
              <a:t>3</a:t>
            </a:r>
            <a:r>
              <a:rPr lang="ko-KR" altLang="en-US" sz="1200" dirty="0">
                <a:solidFill>
                  <a:srgbClr val="929292"/>
                </a:solidFill>
              </a:rPr>
              <a:t>개의 각도를 설정하였고 그 각도를 각도기로 확인하였습니다</a:t>
            </a:r>
            <a:r>
              <a:rPr lang="en-US" altLang="ko-KR" sz="1200" dirty="0">
                <a:solidFill>
                  <a:srgbClr val="929292"/>
                </a:solidFill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90956" y="3090446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내구성 테스트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90956" y="3429000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</a:rPr>
              <a:t>각 가도마다 노트북을 올려놓고 </a:t>
            </a:r>
            <a:r>
              <a:rPr lang="en-US" altLang="ko-KR" sz="1200" dirty="0">
                <a:solidFill>
                  <a:srgbClr val="929292"/>
                </a:solidFill>
              </a:rPr>
              <a:t>1</a:t>
            </a:r>
            <a:r>
              <a:rPr lang="ko-KR" altLang="en-US" sz="1200" dirty="0">
                <a:solidFill>
                  <a:srgbClr val="929292"/>
                </a:solidFill>
              </a:rPr>
              <a:t>시간 정도 경과를 지켜 </a:t>
            </a:r>
            <a:r>
              <a:rPr lang="ko-KR" altLang="en-US" sz="1200" dirty="0" smtClean="0">
                <a:solidFill>
                  <a:srgbClr val="929292"/>
                </a:solidFill>
              </a:rPr>
              <a:t>보았습니다</a:t>
            </a:r>
            <a:r>
              <a:rPr lang="en-US" altLang="ko-KR" sz="1200" dirty="0">
                <a:solidFill>
                  <a:srgbClr val="929292"/>
                </a:solidFill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90956" y="4064188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방열량</a:t>
            </a:r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90956" y="4396852"/>
            <a:ext cx="68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영화를 틀어 놓고 노트북 거치대에 노트북을 올려놓았을 때와 책상에 노트북을 올려놓았을 때의 발열량을 프로그램을 이용하여  비교하였습니다</a:t>
            </a:r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90956" y="5181355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오픈형 서류함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90956" y="5519909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책을 서류함에 넣어 내구성 테스트 및 저장가능 한 양을 확인하였습니다</a:t>
            </a:r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244375" y="1751745"/>
            <a:ext cx="2828540" cy="4106718"/>
            <a:chOff x="1055689" y="1911606"/>
            <a:chExt cx="2828540" cy="4106718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055689" y="2996461"/>
              <a:ext cx="2828540" cy="919077"/>
              <a:chOff x="1055689" y="2996461"/>
              <a:chExt cx="2828540" cy="919077"/>
            </a:xfrm>
          </p:grpSpPr>
          <p:sp>
            <p:nvSpPr>
              <p:cNvPr id="144" name="갈매기형 수장 143"/>
              <p:cNvSpPr/>
              <p:nvPr/>
            </p:nvSpPr>
            <p:spPr>
              <a:xfrm>
                <a:off x="1259052" y="2999703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갈매기형 수장 144"/>
              <p:cNvSpPr/>
              <p:nvPr/>
            </p:nvSpPr>
            <p:spPr>
              <a:xfrm>
                <a:off x="1055689" y="2996461"/>
                <a:ext cx="2313813" cy="915835"/>
              </a:xfrm>
              <a:prstGeom prst="chevron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3776229" y="3404584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7" name="직선 연결선 146"/>
              <p:cNvCxnSpPr/>
              <p:nvPr/>
            </p:nvCxnSpPr>
            <p:spPr>
              <a:xfrm>
                <a:off x="3369501" y="3458584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/>
              <p:cNvSpPr txBox="1"/>
              <p:nvPr/>
            </p:nvSpPr>
            <p:spPr>
              <a:xfrm>
                <a:off x="1619969" y="3562024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내구성 테스트</a:t>
                </a: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1055689" y="4040296"/>
              <a:ext cx="2828540" cy="923903"/>
              <a:chOff x="1055689" y="4040296"/>
              <a:chExt cx="2828540" cy="923903"/>
            </a:xfrm>
          </p:grpSpPr>
          <p:sp>
            <p:nvSpPr>
              <p:cNvPr id="139" name="갈매기형 수장 138"/>
              <p:cNvSpPr/>
              <p:nvPr/>
            </p:nvSpPr>
            <p:spPr>
              <a:xfrm>
                <a:off x="1271917" y="4042347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갈매기형 수장 139"/>
              <p:cNvSpPr/>
              <p:nvPr/>
            </p:nvSpPr>
            <p:spPr>
              <a:xfrm>
                <a:off x="1055689" y="4040296"/>
                <a:ext cx="2313813" cy="915835"/>
              </a:xfrm>
              <a:prstGeom prst="chevron">
                <a:avLst/>
              </a:pr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3776229" y="4447454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2" name="직선 연결선 141"/>
              <p:cNvCxnSpPr/>
              <p:nvPr/>
            </p:nvCxnSpPr>
            <p:spPr>
              <a:xfrm>
                <a:off x="3369501" y="4501455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Box 142"/>
              <p:cNvSpPr txBox="1"/>
              <p:nvPr/>
            </p:nvSpPr>
            <p:spPr>
              <a:xfrm>
                <a:off x="1565753" y="4625645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err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방열량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체크</a:t>
                </a:r>
              </a:p>
            </p:txBody>
          </p:sp>
        </p:grpSp>
        <p:grpSp>
          <p:nvGrpSpPr>
            <p:cNvPr id="128" name="그룹 127"/>
            <p:cNvGrpSpPr/>
            <p:nvPr/>
          </p:nvGrpSpPr>
          <p:grpSpPr>
            <a:xfrm>
              <a:off x="1055689" y="5084132"/>
              <a:ext cx="2828540" cy="934192"/>
              <a:chOff x="1055689" y="5084132"/>
              <a:chExt cx="2828540" cy="934192"/>
            </a:xfrm>
          </p:grpSpPr>
          <p:sp>
            <p:nvSpPr>
              <p:cNvPr id="134" name="갈매기형 수장 133"/>
              <p:cNvSpPr/>
              <p:nvPr/>
            </p:nvSpPr>
            <p:spPr>
              <a:xfrm>
                <a:off x="1284782" y="5084991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5" name="갈매기형 수장 134"/>
              <p:cNvSpPr/>
              <p:nvPr/>
            </p:nvSpPr>
            <p:spPr>
              <a:xfrm>
                <a:off x="1055689" y="5084132"/>
                <a:ext cx="2313813" cy="915835"/>
              </a:xfrm>
              <a:prstGeom prst="chevron">
                <a:avLst/>
              </a:prstGeom>
              <a:solidFill>
                <a:srgbClr val="C03A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3776229" y="5465908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7" name="직선 연결선 136"/>
              <p:cNvCxnSpPr/>
              <p:nvPr/>
            </p:nvCxnSpPr>
            <p:spPr>
              <a:xfrm>
                <a:off x="3369501" y="5519909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1535200" y="5679770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오픈형 서류함</a:t>
                </a:r>
                <a:endParaRPr lang="ko-KR" altLang="en-US" sz="12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1117305" y="1911606"/>
              <a:ext cx="2766924" cy="940854"/>
              <a:chOff x="1117305" y="1911606"/>
              <a:chExt cx="2766924" cy="940854"/>
            </a:xfrm>
          </p:grpSpPr>
          <p:sp>
            <p:nvSpPr>
              <p:cNvPr id="130" name="갈매기형 수장 129"/>
              <p:cNvSpPr/>
              <p:nvPr/>
            </p:nvSpPr>
            <p:spPr>
              <a:xfrm>
                <a:off x="1117305" y="1911606"/>
                <a:ext cx="2313813" cy="91583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1" name="직선 연결선 130"/>
              <p:cNvCxnSpPr/>
              <p:nvPr/>
            </p:nvCxnSpPr>
            <p:spPr>
              <a:xfrm>
                <a:off x="3423501" y="2376897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>
                <a:off x="1565753" y="2513906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각도 설정</a:t>
                </a:r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3776229" y="2322897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150" name="그림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38" y="1755224"/>
            <a:ext cx="589686" cy="589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38" y="2856373"/>
            <a:ext cx="534073" cy="534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1" y="3888503"/>
            <a:ext cx="545698" cy="545698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20" y="4901907"/>
            <a:ext cx="683027" cy="68302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520" y="629228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-563692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1.Hardware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2" y="2640340"/>
            <a:ext cx="4133561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51" y="187089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38" y="1755224"/>
            <a:ext cx="589686" cy="58968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54439" y="2354045"/>
            <a:ext cx="1354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 설정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34" y="2800100"/>
            <a:ext cx="3598229" cy="3013588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1144986" y="1573771"/>
            <a:ext cx="2573696" cy="966860"/>
            <a:chOff x="1301920" y="1743432"/>
            <a:chExt cx="2573696" cy="966860"/>
          </a:xfrm>
        </p:grpSpPr>
        <p:grpSp>
          <p:nvGrpSpPr>
            <p:cNvPr id="2" name="그룹 1"/>
            <p:cNvGrpSpPr/>
            <p:nvPr/>
          </p:nvGrpSpPr>
          <p:grpSpPr>
            <a:xfrm>
              <a:off x="1561803" y="1755224"/>
              <a:ext cx="2313813" cy="955068"/>
              <a:chOff x="1503746" y="1741010"/>
              <a:chExt cx="2313813" cy="955068"/>
            </a:xfrm>
          </p:grpSpPr>
          <p:sp>
            <p:nvSpPr>
              <p:cNvPr id="149" name="갈매기형 수장 148"/>
              <p:cNvSpPr/>
              <p:nvPr/>
            </p:nvSpPr>
            <p:spPr>
              <a:xfrm>
                <a:off x="1503746" y="1741010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pic>
            <p:nvPicPr>
              <p:cNvPr id="150" name="그림 14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06438" y="1755224"/>
                <a:ext cx="589686" cy="589686"/>
              </a:xfrm>
              <a:prstGeom prst="rect">
                <a:avLst/>
              </a:prstGeom>
            </p:spPr>
          </p:pic>
          <p:sp>
            <p:nvSpPr>
              <p:cNvPr id="132" name="TextBox 131"/>
              <p:cNvSpPr txBox="1"/>
              <p:nvPr/>
            </p:nvSpPr>
            <p:spPr>
              <a:xfrm>
                <a:off x="1709945" y="2357524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각도 설정</a:t>
                </a:r>
              </a:p>
            </p:txBody>
          </p:sp>
        </p:grpSp>
        <p:sp>
          <p:nvSpPr>
            <p:cNvPr id="46" name="갈매기형 수장 45"/>
            <p:cNvSpPr/>
            <p:nvPr/>
          </p:nvSpPr>
          <p:spPr>
            <a:xfrm>
              <a:off x="1301920" y="1757023"/>
              <a:ext cx="2313813" cy="915835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3983" y="1743432"/>
              <a:ext cx="589686" cy="589686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1781432" y="2284128"/>
              <a:ext cx="1354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각도 설정</a:t>
              </a: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813" y="2782544"/>
            <a:ext cx="3598228" cy="29936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691" y="2762653"/>
            <a:ext cx="3598229" cy="3013588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7157" y="662083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569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5325" y="1663823"/>
            <a:ext cx="2536332" cy="928774"/>
            <a:chOff x="1249839" y="1745226"/>
            <a:chExt cx="2536332" cy="928774"/>
          </a:xfrm>
        </p:grpSpPr>
        <p:sp>
          <p:nvSpPr>
            <p:cNvPr id="149" name="갈매기형 수장 148"/>
            <p:cNvSpPr/>
            <p:nvPr/>
          </p:nvSpPr>
          <p:spPr>
            <a:xfrm>
              <a:off x="1472358" y="1758165"/>
              <a:ext cx="2313813" cy="91583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1249839" y="1745226"/>
              <a:ext cx="2313813" cy="915835"/>
            </a:xfrm>
            <a:prstGeom prst="chevron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29350" y="2322507"/>
              <a:ext cx="1354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방열량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체크</a:t>
              </a: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261" y="1782664"/>
              <a:ext cx="545698" cy="515344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07" y="684745"/>
            <a:ext cx="684000" cy="684000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35324" y="2522665"/>
            <a:ext cx="23217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69463120" descr="EMB00003d5c80a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23" y="2592597"/>
            <a:ext cx="10315909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35324" y="262060"/>
            <a:ext cx="232529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73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5325" y="1663823"/>
            <a:ext cx="2536332" cy="928774"/>
            <a:chOff x="1249839" y="1745226"/>
            <a:chExt cx="2536332" cy="928774"/>
          </a:xfrm>
        </p:grpSpPr>
        <p:sp>
          <p:nvSpPr>
            <p:cNvPr id="149" name="갈매기형 수장 148"/>
            <p:cNvSpPr/>
            <p:nvPr/>
          </p:nvSpPr>
          <p:spPr>
            <a:xfrm>
              <a:off x="1472358" y="1758165"/>
              <a:ext cx="2313813" cy="91583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1249839" y="1745226"/>
              <a:ext cx="2313813" cy="915835"/>
            </a:xfrm>
            <a:prstGeom prst="chevron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29350" y="2322507"/>
              <a:ext cx="1354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방열량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체크</a:t>
              </a: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261" y="1782664"/>
              <a:ext cx="545698" cy="515344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07" y="684745"/>
            <a:ext cx="684000" cy="684000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35324" y="2522665"/>
            <a:ext cx="23217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35324" y="262060"/>
            <a:ext cx="232529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69461600" descr="EMB00003d5c80a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23" y="2592597"/>
            <a:ext cx="969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-127659" y="-5382"/>
            <a:ext cx="12423656" cy="713433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u="sng" kern="0" noProof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3~4</a:t>
            </a:r>
            <a:r>
              <a:rPr lang="ko-KR" altLang="en-US" sz="4000" b="1" kern="0" noProof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정도 거치대에 </a:t>
            </a:r>
            <a:r>
              <a:rPr lang="ko-KR" altLang="en-US" sz="4000" b="1" kern="0" noProof="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올려놓았을때의</a:t>
            </a:r>
            <a:endParaRPr lang="en-US" altLang="ko-KR" sz="4000" b="1" kern="0" noProof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온도가 </a:t>
            </a:r>
            <a:r>
              <a:rPr lang="ko-KR" altLang="en-US" sz="4000" b="1" u="sng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낮았다</a:t>
            </a:r>
            <a:r>
              <a:rPr lang="en-US" altLang="ko-KR" sz="4000" b="1" u="sng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4000" b="1" u="sng" kern="0" noProof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Reference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5" y="439745"/>
            <a:ext cx="684000" cy="684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 flipH="1">
            <a:off x="970614" y="1362841"/>
            <a:ext cx="10412837" cy="5297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" y="1515037"/>
            <a:ext cx="684000" cy="68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0964" y="1626204"/>
            <a:ext cx="190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0614" y="2307830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독립공리 및 정보공리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공리적설계방법론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박경진 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동명사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P.65 ~ 72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0614" y="2674787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통합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공리적설계방법론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박경진 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동명사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P.79 ~ 80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0614" y="3059292"/>
            <a:ext cx="103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분포하중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http://terms.naver.com/entry.nhn?docId=1921587&amp;cid=50320&amp;categoryId=50320</a:t>
            </a:r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0614" y="3411076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열대류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http://terms.naver.com/entry.nhn?docId=1019824&amp;cid=50313&amp;categoryId=50313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614" y="3781936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응력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대학재료역학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최낙삼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P.53 ~ 68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970614" y="4151268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응력집중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대학재료역학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최낙삼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P.279 ~ 282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19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Reference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5" y="439745"/>
            <a:ext cx="684000" cy="684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 flipH="1">
            <a:off x="970614" y="1362841"/>
            <a:ext cx="10412837" cy="5297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10964" y="1626204"/>
            <a:ext cx="190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 구매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0614" y="2307830"/>
            <a:ext cx="103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원목 및 합판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http://storefarm.naver.com/homenwood (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홈앤우드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0614" y="2674787"/>
            <a:ext cx="103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나무못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시트지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조각칼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생활용품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할인마트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한양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백화점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0614" y="3059292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나무재단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우진목재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경기도 안산시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상록구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댕이길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2-2)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1" y="1447938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63372" y="1870899"/>
            <a:ext cx="1598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2282245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618" y="1849540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62677" y="1849540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Circuit  Analysis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4" y="2640340"/>
            <a:ext cx="5103563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37" y="1849540"/>
            <a:ext cx="687600" cy="6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Design objective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grpSp>
        <p:nvGrpSpPr>
          <p:cNvPr id="7" name="그룹 6"/>
          <p:cNvGrpSpPr/>
          <p:nvPr/>
        </p:nvGrpSpPr>
        <p:grpSpPr>
          <a:xfrm>
            <a:off x="802433" y="2190332"/>
            <a:ext cx="877077" cy="907432"/>
            <a:chOff x="3219062" y="2376943"/>
            <a:chExt cx="1082351" cy="1081721"/>
          </a:xfrm>
        </p:grpSpPr>
        <p:sp>
          <p:nvSpPr>
            <p:cNvPr id="6" name="타원 5"/>
            <p:cNvSpPr/>
            <p:nvPr/>
          </p:nvSpPr>
          <p:spPr>
            <a:xfrm>
              <a:off x="3219062" y="2376943"/>
              <a:ext cx="1082351" cy="1081721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5089" y="2592655"/>
              <a:ext cx="650296" cy="650296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185261" y="2190332"/>
            <a:ext cx="7072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편의를 증진시키기 위한 </a:t>
            </a:r>
            <a:r>
              <a:rPr kumimoji="0" lang="ko-KR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거치대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제작한다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5419449" y="4415254"/>
            <a:ext cx="1620000" cy="1620000"/>
            <a:chOff x="5030352" y="4486261"/>
            <a:chExt cx="1620000" cy="1620000"/>
          </a:xfrm>
        </p:grpSpPr>
        <p:sp>
          <p:nvSpPr>
            <p:cNvPr id="78" name="타원 77"/>
            <p:cNvSpPr/>
            <p:nvPr/>
          </p:nvSpPr>
          <p:spPr>
            <a:xfrm>
              <a:off x="5030352" y="4486261"/>
              <a:ext cx="1620000" cy="1620000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0352" y="4779808"/>
              <a:ext cx="900000" cy="900000"/>
            </a:xfrm>
            <a:prstGeom prst="rect">
              <a:avLst/>
            </a:prstGeom>
          </p:spPr>
        </p:pic>
      </p:grpSp>
      <p:grpSp>
        <p:nvGrpSpPr>
          <p:cNvPr id="16" name="그룹 15"/>
          <p:cNvGrpSpPr/>
          <p:nvPr/>
        </p:nvGrpSpPr>
        <p:grpSpPr>
          <a:xfrm>
            <a:off x="8899586" y="4415254"/>
            <a:ext cx="1620000" cy="1620000"/>
            <a:chOff x="8582345" y="4516016"/>
            <a:chExt cx="1620000" cy="1620000"/>
          </a:xfrm>
        </p:grpSpPr>
        <p:sp>
          <p:nvSpPr>
            <p:cNvPr id="79" name="타원 78"/>
            <p:cNvSpPr/>
            <p:nvPr/>
          </p:nvSpPr>
          <p:spPr>
            <a:xfrm>
              <a:off x="8582345" y="4516016"/>
              <a:ext cx="1620000" cy="162000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2345" y="4846261"/>
              <a:ext cx="900000" cy="900000"/>
            </a:xfrm>
            <a:prstGeom prst="rect">
              <a:avLst/>
            </a:prstGeom>
          </p:spPr>
        </p:pic>
      </p:grpSp>
      <p:grpSp>
        <p:nvGrpSpPr>
          <p:cNvPr id="17" name="그룹 16"/>
          <p:cNvGrpSpPr/>
          <p:nvPr/>
        </p:nvGrpSpPr>
        <p:grpSpPr>
          <a:xfrm>
            <a:off x="1504453" y="4415254"/>
            <a:ext cx="1620000" cy="1620000"/>
            <a:chOff x="1478359" y="4516016"/>
            <a:chExt cx="1620000" cy="1620000"/>
          </a:xfrm>
        </p:grpSpPr>
        <p:sp>
          <p:nvSpPr>
            <p:cNvPr id="72" name="타원 71"/>
            <p:cNvSpPr/>
            <p:nvPr/>
          </p:nvSpPr>
          <p:spPr>
            <a:xfrm>
              <a:off x="1478359" y="4516016"/>
              <a:ext cx="1620000" cy="1620000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8359" y="4846261"/>
              <a:ext cx="900000" cy="900000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2185261" y="2693213"/>
            <a:ext cx="581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-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노트북의 무게를 견뎌야 한다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85261" y="3046170"/>
            <a:ext cx="581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-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각도 조절 기능이 있어야 한다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85261" y="3399127"/>
            <a:ext cx="5812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-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오픈형 서류함의 기능을 가져야 한다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09769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9730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principle 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5098760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22" y="1868740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</a:t>
            </a:r>
            <a:r>
              <a:rPr lang="en-US" altLang="ko-KR" sz="3200" kern="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principle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36" y="570930"/>
            <a:ext cx="684000" cy="684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04490" y="1682826"/>
            <a:ext cx="1969861" cy="523220"/>
            <a:chOff x="845710" y="3340839"/>
            <a:chExt cx="1969861" cy="523220"/>
          </a:xfrm>
        </p:grpSpPr>
        <p:pic>
          <p:nvPicPr>
            <p:cNvPr id="27" name="Picture 6" descr="C:\Users\Administrator\Downloads\check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10" y="3456427"/>
              <a:ext cx="292044" cy="29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956864" y="3340839"/>
              <a:ext cx="1858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독립공리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4490" y="3113519"/>
            <a:ext cx="1969861" cy="523220"/>
            <a:chOff x="845710" y="3340839"/>
            <a:chExt cx="1969861" cy="523220"/>
          </a:xfrm>
        </p:grpSpPr>
        <p:pic>
          <p:nvPicPr>
            <p:cNvPr id="22" name="Picture 6" descr="C:\Users\Administrator\Downloads\check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10" y="3456427"/>
              <a:ext cx="292044" cy="29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956864" y="3340839"/>
              <a:ext cx="1858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정보공리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04490" y="4641343"/>
            <a:ext cx="2248040" cy="523220"/>
            <a:chOff x="845710" y="3340839"/>
            <a:chExt cx="1969861" cy="523220"/>
          </a:xfrm>
        </p:grpSpPr>
        <p:pic>
          <p:nvPicPr>
            <p:cNvPr id="35" name="Picture 6" descr="C:\Users\Administrator\Downloads\check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10" y="3456427"/>
              <a:ext cx="292044" cy="29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956864" y="3340839"/>
              <a:ext cx="1858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물리적 통합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534" y="2434530"/>
            <a:ext cx="1037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기능요구의 독립성을 유지하라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FR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그에 대응되는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들의 관계를 독립적으로 유지하는 설계가 좋은 설계이다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7776" y="3720238"/>
            <a:ext cx="10163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대상의 정보량을 최소화하라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독립공리를 만족하는 설계가 두 가지 이상 발견할 경우 정보량이 최소인 것을 선정한다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7775" y="5371397"/>
            <a:ext cx="10573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복수의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복수의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각각 독립적으로 만족시키는 동시에 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들이 하나의 개체를 이룰 경우를 물리적 통합이라 한다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독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립공리를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만족하고 제품의 복잡성이 감소하는 효과가 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791122" y="6087893"/>
            <a:ext cx="10620216" cy="0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791122" y="4417512"/>
            <a:ext cx="10620216" cy="0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791122" y="2873025"/>
            <a:ext cx="10620216" cy="0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설계이론</a:t>
            </a:r>
          </a:p>
        </p:txBody>
      </p:sp>
    </p:spTree>
    <p:extLst>
      <p:ext uri="{BB962C8B-B14F-4D97-AF65-F5344CB8AC3E}">
        <p14:creationId xmlns:p14="http://schemas.microsoft.com/office/powerpoint/2010/main" val="4783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</a:t>
            </a:r>
            <a:r>
              <a:rPr lang="en-US" altLang="ko-KR" sz="3200" kern="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principle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36" y="570930"/>
            <a:ext cx="684000" cy="684000"/>
          </a:xfrm>
          <a:prstGeom prst="rect">
            <a:avLst/>
          </a:prstGeom>
        </p:spPr>
      </p:pic>
      <p:pic>
        <p:nvPicPr>
          <p:cNvPr id="25" name="Picture 4" descr="C:\Users\Administrator\Desktop\i13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677" y="1439981"/>
            <a:ext cx="3238500" cy="165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/>
          <p:cNvCxnSpPr/>
          <p:nvPr/>
        </p:nvCxnSpPr>
        <p:spPr>
          <a:xfrm flipH="1">
            <a:off x="6178826" y="1757760"/>
            <a:ext cx="41392" cy="4338735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710" y="3456427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1137754" y="3340839"/>
            <a:ext cx="185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150" normalizeH="0" baseline="0" noProof="0" dirty="0">
                <a:ln>
                  <a:noFill/>
                </a:ln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분포하중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862383" y="3745824"/>
            <a:ext cx="499915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하중이란 구조물이나 기계에 가해지는 외력을 하중이라고 말한다</a:t>
            </a:r>
            <a:r>
              <a:rPr kumimoji="0" lang="en-US" altLang="ko-KR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하중은 시간과 무관하고 일정하게 작용하는 </a:t>
            </a:r>
            <a:r>
              <a:rPr kumimoji="0" lang="ko-KR" altLang="en-US" sz="1800" b="0" i="0" u="none" strike="noStrike" kern="0" cap="none" spc="30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정하중과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시간과 함께 변하는 </a:t>
            </a:r>
            <a:r>
              <a:rPr kumimoji="0" lang="ko-KR" altLang="en-US" sz="1800" b="0" i="0" u="none" strike="noStrike" kern="0" cap="none" spc="30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동하중으로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나누어진다</a:t>
            </a:r>
            <a:r>
              <a:rPr kumimoji="0" lang="en-US" altLang="ko-KR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그리고 작용형태에 따라 한 점에 집중해서 작용하는 집중하중</a:t>
            </a:r>
            <a:r>
              <a:rPr kumimoji="0" lang="en-US" altLang="ko-KR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분산해서 작용하는 분포하중이 있다</a:t>
            </a:r>
            <a:r>
              <a:rPr kumimoji="0" lang="en-US" altLang="ko-KR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특히 하중이 균일하게 분포되어있는 하중을 </a:t>
            </a:r>
            <a:r>
              <a:rPr kumimoji="0" lang="ko-KR" altLang="en-US" sz="1800" b="0" i="0" u="none" strike="noStrike" kern="0" cap="none" spc="30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등분포하중이라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말하고</a:t>
            </a:r>
            <a:r>
              <a:rPr kumimoji="0" lang="en-US" altLang="ko-KR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분포하중의 크기를 그 점의 하중강도라고 한다</a:t>
            </a:r>
            <a:r>
              <a:rPr kumimoji="0" lang="en-US" altLang="ko-KR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800" b="0" i="0" u="none" strike="noStrike" kern="0" cap="none" spc="30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0" name="Picture 2" descr="C:\Users\Administrator\Desktop\제목 없음-1 사본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3349" y="1245029"/>
            <a:ext cx="2610091" cy="250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6634513" y="3403907"/>
            <a:ext cx="1858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150" normalizeH="0" baseline="0" noProof="0" dirty="0" err="1">
                <a:ln>
                  <a:noFill/>
                </a:ln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열대류</a:t>
            </a:r>
            <a:endParaRPr kumimoji="0" lang="ko-KR" altLang="en-US" sz="2800" b="0" i="0" u="none" strike="noStrike" kern="0" cap="none" spc="-150" normalizeH="0" baseline="0" noProof="0" dirty="0">
              <a:ln>
                <a:noFill/>
              </a:ln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3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8241" y="3519495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6537507" y="3890660"/>
            <a:ext cx="52201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30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고온부에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접하고 있는 액체나 기체가 순환하면서 열을 전달받아 온도가 상승해 가는 열의 이동과 동시에 물질이 이동하여 전열이 되는 현상</a:t>
            </a:r>
            <a:r>
              <a:rPr kumimoji="0" lang="en-US" altLang="ko-KR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0" lang="ko-KR" altLang="en-US" sz="1800" b="0" i="0" u="none" strike="noStrike" kern="0" cap="none" spc="30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열대류는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열전도가 어려운 액체나 기체의 전열 시에만 일어나는 현상이며</a:t>
            </a:r>
            <a:r>
              <a:rPr kumimoji="0" lang="en-US" altLang="ko-KR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자연대류와 인공적인 강제 대류로 나누어진다</a:t>
            </a:r>
            <a:r>
              <a:rPr kumimoji="0" lang="en-US" altLang="ko-KR" sz="1800" b="0" i="0" u="none" strike="noStrike" kern="0" cap="none" spc="30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800" b="0" i="0" u="none" strike="noStrike" kern="0" cap="none" spc="30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70669" y="1254930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거치대 관련 이론</a:t>
            </a:r>
          </a:p>
        </p:txBody>
      </p:sp>
    </p:spTree>
    <p:extLst>
      <p:ext uri="{BB962C8B-B14F-4D97-AF65-F5344CB8AC3E}">
        <p14:creationId xmlns:p14="http://schemas.microsoft.com/office/powerpoint/2010/main" val="384120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</a:t>
            </a:r>
            <a:r>
              <a:rPr lang="en-US" altLang="ko-KR" sz="3200" kern="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principle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36" y="570930"/>
            <a:ext cx="684000" cy="68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3896" y="1441254"/>
            <a:ext cx="132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150" normalizeH="0" baseline="0" noProof="0" dirty="0">
                <a:ln>
                  <a:noFill/>
                </a:ln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응력</a:t>
            </a: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587619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5889" y="2071130"/>
            <a:ext cx="95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외부에 힘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압축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인장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굽힘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비틀림 등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받아 변형을 일으킨 물체의 내부에 발생하는 저항력이다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17874" y="2440462"/>
            <a:ext cx="3460901" cy="2324406"/>
            <a:chOff x="1049351" y="2068528"/>
            <a:chExt cx="3460901" cy="2324406"/>
          </a:xfrm>
        </p:grpSpPr>
        <p:pic>
          <p:nvPicPr>
            <p:cNvPr id="18" name="Picture 8" descr="C:\Users\Administrator\Desktop\제목-없음-1-사본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351" y="2068528"/>
              <a:ext cx="2061647" cy="2324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:\Users\Administrator\Desktop\제목-없음-1-사본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605" y="2068528"/>
              <a:ext cx="2061647" cy="2324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3910760" y="2809794"/>
            <a:ext cx="514728" cy="108000"/>
            <a:chOff x="4103524" y="2483035"/>
            <a:chExt cx="514728" cy="108000"/>
          </a:xfrm>
        </p:grpSpPr>
        <p:sp>
          <p:nvSpPr>
            <p:cNvPr id="23" name="타원 22"/>
            <p:cNvSpPr/>
            <p:nvPr/>
          </p:nvSpPr>
          <p:spPr>
            <a:xfrm>
              <a:off x="4510252" y="2483035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4103524" y="2537036"/>
              <a:ext cx="406728" cy="0"/>
            </a:xfrm>
            <a:prstGeom prst="line">
              <a:avLst/>
            </a:prstGeom>
            <a:ln>
              <a:solidFill>
                <a:srgbClr val="92929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4356201" y="2621011"/>
            <a:ext cx="1380184" cy="485566"/>
            <a:chOff x="4356201" y="2621011"/>
            <a:chExt cx="1380184" cy="48556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356201" y="2621011"/>
              <a:ext cx="1380184" cy="4855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수직응력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4515837" y="3065318"/>
              <a:ext cx="1022518" cy="7746"/>
            </a:xfrm>
            <a:prstGeom prst="line">
              <a:avLst/>
            </a:prstGeom>
            <a:ln w="317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/>
          <p:cNvCxnSpPr/>
          <p:nvPr/>
        </p:nvCxnSpPr>
        <p:spPr>
          <a:xfrm flipH="1">
            <a:off x="4515837" y="3106577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28085" y="3244220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재료의 표면의 법선 방향으로 힘이 작용할 때 법선 응력이나 수직 응력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(Normal Stress)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 한다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Picture 10" descr="C:\Users\Administrator\Desktop\제목-없음-1-사본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527" y="4117027"/>
            <a:ext cx="2187756" cy="246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8390189" y="4895859"/>
            <a:ext cx="490676" cy="108000"/>
            <a:chOff x="8257967" y="4737724"/>
            <a:chExt cx="490676" cy="108000"/>
          </a:xfrm>
        </p:grpSpPr>
        <p:sp>
          <p:nvSpPr>
            <p:cNvPr id="41" name="타원 40"/>
            <p:cNvSpPr/>
            <p:nvPr/>
          </p:nvSpPr>
          <p:spPr>
            <a:xfrm>
              <a:off x="8257967" y="4737724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341915" y="4791725"/>
              <a:ext cx="406728" cy="0"/>
            </a:xfrm>
            <a:prstGeom prst="line">
              <a:avLst/>
            </a:prstGeom>
            <a:ln>
              <a:solidFill>
                <a:srgbClr val="92929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/>
          <p:cNvCxnSpPr/>
          <p:nvPr/>
        </p:nvCxnSpPr>
        <p:spPr>
          <a:xfrm flipH="1">
            <a:off x="8311681" y="5333889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7025284" y="4761076"/>
            <a:ext cx="1380184" cy="485566"/>
            <a:chOff x="4356201" y="2621011"/>
            <a:chExt cx="1380184" cy="485566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356201" y="2621011"/>
              <a:ext cx="1380184" cy="4855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전단응력</a:t>
              </a:r>
              <a:endParaRPr lang="en-US" altLang="ko-KR" sz="2000" kern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 flipV="1">
              <a:off x="4515837" y="3065318"/>
              <a:ext cx="1022518" cy="7746"/>
            </a:xfrm>
            <a:prstGeom prst="line">
              <a:avLst/>
            </a:prstGeom>
            <a:ln w="317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294412" y="5402166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재료의 면에 접하는 방향으로 작용하는 힘에 의한 응력이다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 접선 응력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(Tangential Stress)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로도 불린다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거치대 관련 이론</a:t>
            </a:r>
          </a:p>
        </p:txBody>
      </p:sp>
    </p:spTree>
    <p:extLst>
      <p:ext uri="{BB962C8B-B14F-4D97-AF65-F5344CB8AC3E}">
        <p14:creationId xmlns:p14="http://schemas.microsoft.com/office/powerpoint/2010/main" val="17300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3056</TotalTime>
  <Words>870</Words>
  <Application>Microsoft Office PowerPoint</Application>
  <PresentationFormat>와이드스크린</PresentationFormat>
  <Paragraphs>206</Paragraphs>
  <Slides>35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Arial</vt:lpstr>
      <vt:lpstr>맑은 고딕</vt:lpstr>
      <vt:lpstr>나눔바른고딕 Light</vt:lpstr>
      <vt:lpstr>나눔고딕 ExtraBold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haeyoung shin</cp:lastModifiedBy>
  <cp:revision>157</cp:revision>
  <dcterms:created xsi:type="dcterms:W3CDTF">2014-12-18T04:01:36Z</dcterms:created>
  <dcterms:modified xsi:type="dcterms:W3CDTF">2016-12-20T10:52:08Z</dcterms:modified>
</cp:coreProperties>
</file>